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7559675" cy="10691813"/>
  <p:notesSz cx="6735763" cy="9866313"/>
  <p:defaultTextStyle>
    <a:defPPr>
      <a:defRPr lang="ja-JP"/>
    </a:defPPr>
    <a:lvl1pPr marL="0" algn="l" defTabSz="1042873" rtl="0" eaLnBrk="1" latinLnBrk="0" hangingPunct="1">
      <a:defRPr kumimoji="1" sz="2053" kern="1200">
        <a:solidFill>
          <a:schemeClr val="tx1"/>
        </a:solidFill>
        <a:latin typeface="+mn-lt"/>
        <a:ea typeface="+mn-ea"/>
        <a:cs typeface="+mn-cs"/>
      </a:defRPr>
    </a:lvl1pPr>
    <a:lvl2pPr marL="521437" algn="l" defTabSz="1042873" rtl="0" eaLnBrk="1" latinLnBrk="0" hangingPunct="1">
      <a:defRPr kumimoji="1" sz="2053" kern="1200">
        <a:solidFill>
          <a:schemeClr val="tx1"/>
        </a:solidFill>
        <a:latin typeface="+mn-lt"/>
        <a:ea typeface="+mn-ea"/>
        <a:cs typeface="+mn-cs"/>
      </a:defRPr>
    </a:lvl2pPr>
    <a:lvl3pPr marL="1042873" algn="l" defTabSz="1042873" rtl="0" eaLnBrk="1" latinLnBrk="0" hangingPunct="1">
      <a:defRPr kumimoji="1" sz="2053" kern="1200">
        <a:solidFill>
          <a:schemeClr val="tx1"/>
        </a:solidFill>
        <a:latin typeface="+mn-lt"/>
        <a:ea typeface="+mn-ea"/>
        <a:cs typeface="+mn-cs"/>
      </a:defRPr>
    </a:lvl3pPr>
    <a:lvl4pPr marL="1564310" algn="l" defTabSz="1042873" rtl="0" eaLnBrk="1" latinLnBrk="0" hangingPunct="1">
      <a:defRPr kumimoji="1" sz="2053" kern="1200">
        <a:solidFill>
          <a:schemeClr val="tx1"/>
        </a:solidFill>
        <a:latin typeface="+mn-lt"/>
        <a:ea typeface="+mn-ea"/>
        <a:cs typeface="+mn-cs"/>
      </a:defRPr>
    </a:lvl4pPr>
    <a:lvl5pPr marL="2085746" algn="l" defTabSz="1042873" rtl="0" eaLnBrk="1" latinLnBrk="0" hangingPunct="1">
      <a:defRPr kumimoji="1" sz="2053" kern="1200">
        <a:solidFill>
          <a:schemeClr val="tx1"/>
        </a:solidFill>
        <a:latin typeface="+mn-lt"/>
        <a:ea typeface="+mn-ea"/>
        <a:cs typeface="+mn-cs"/>
      </a:defRPr>
    </a:lvl5pPr>
    <a:lvl6pPr marL="2607183" algn="l" defTabSz="1042873" rtl="0" eaLnBrk="1" latinLnBrk="0" hangingPunct="1">
      <a:defRPr kumimoji="1" sz="2053" kern="1200">
        <a:solidFill>
          <a:schemeClr val="tx1"/>
        </a:solidFill>
        <a:latin typeface="+mn-lt"/>
        <a:ea typeface="+mn-ea"/>
        <a:cs typeface="+mn-cs"/>
      </a:defRPr>
    </a:lvl6pPr>
    <a:lvl7pPr marL="3128620" algn="l" defTabSz="1042873" rtl="0" eaLnBrk="1" latinLnBrk="0" hangingPunct="1">
      <a:defRPr kumimoji="1" sz="2053" kern="1200">
        <a:solidFill>
          <a:schemeClr val="tx1"/>
        </a:solidFill>
        <a:latin typeface="+mn-lt"/>
        <a:ea typeface="+mn-ea"/>
        <a:cs typeface="+mn-cs"/>
      </a:defRPr>
    </a:lvl7pPr>
    <a:lvl8pPr marL="3650056" algn="l" defTabSz="1042873" rtl="0" eaLnBrk="1" latinLnBrk="0" hangingPunct="1">
      <a:defRPr kumimoji="1" sz="2053" kern="1200">
        <a:solidFill>
          <a:schemeClr val="tx1"/>
        </a:solidFill>
        <a:latin typeface="+mn-lt"/>
        <a:ea typeface="+mn-ea"/>
        <a:cs typeface="+mn-cs"/>
      </a:defRPr>
    </a:lvl8pPr>
    <a:lvl9pPr marL="4171493" algn="l" defTabSz="1042873"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FC3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44" d="100"/>
          <a:sy n="44" d="100"/>
        </p:scale>
        <p:origin x="229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A6CA616-78EB-42C8-94DE-071EEA3B00C2}" type="datetimeFigureOut">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114F0B-B70E-4498-A488-6699F0865ED0}" type="slidenum">
              <a:rPr kumimoji="1" lang="ja-JP" altLang="en-US" smtClean="0"/>
              <a:t>‹#›</a:t>
            </a:fld>
            <a:endParaRPr kumimoji="1" lang="ja-JP" altLang="en-US"/>
          </a:p>
        </p:txBody>
      </p:sp>
    </p:spTree>
    <p:extLst>
      <p:ext uri="{BB962C8B-B14F-4D97-AF65-F5344CB8AC3E}">
        <p14:creationId xmlns:p14="http://schemas.microsoft.com/office/powerpoint/2010/main" val="2272880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6CA616-78EB-42C8-94DE-071EEA3B00C2}" type="datetimeFigureOut">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114F0B-B70E-4498-A488-6699F0865ED0}" type="slidenum">
              <a:rPr kumimoji="1" lang="ja-JP" altLang="en-US" smtClean="0"/>
              <a:t>‹#›</a:t>
            </a:fld>
            <a:endParaRPr kumimoji="1" lang="ja-JP" altLang="en-US"/>
          </a:p>
        </p:txBody>
      </p:sp>
    </p:spTree>
    <p:extLst>
      <p:ext uri="{BB962C8B-B14F-4D97-AF65-F5344CB8AC3E}">
        <p14:creationId xmlns:p14="http://schemas.microsoft.com/office/powerpoint/2010/main" val="567583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6CA616-78EB-42C8-94DE-071EEA3B00C2}" type="datetimeFigureOut">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114F0B-B70E-4498-A488-6699F0865ED0}" type="slidenum">
              <a:rPr kumimoji="1" lang="ja-JP" altLang="en-US" smtClean="0"/>
              <a:t>‹#›</a:t>
            </a:fld>
            <a:endParaRPr kumimoji="1" lang="ja-JP" altLang="en-US"/>
          </a:p>
        </p:txBody>
      </p:sp>
    </p:spTree>
    <p:extLst>
      <p:ext uri="{BB962C8B-B14F-4D97-AF65-F5344CB8AC3E}">
        <p14:creationId xmlns:p14="http://schemas.microsoft.com/office/powerpoint/2010/main" val="2226200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6CA616-78EB-42C8-94DE-071EEA3B00C2}" type="datetimeFigureOut">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114F0B-B70E-4498-A488-6699F0865ED0}" type="slidenum">
              <a:rPr kumimoji="1" lang="ja-JP" altLang="en-US" smtClean="0"/>
              <a:t>‹#›</a:t>
            </a:fld>
            <a:endParaRPr kumimoji="1" lang="ja-JP" altLang="en-US"/>
          </a:p>
        </p:txBody>
      </p:sp>
    </p:spTree>
    <p:extLst>
      <p:ext uri="{BB962C8B-B14F-4D97-AF65-F5344CB8AC3E}">
        <p14:creationId xmlns:p14="http://schemas.microsoft.com/office/powerpoint/2010/main" val="373532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A6CA616-78EB-42C8-94DE-071EEA3B00C2}" type="datetimeFigureOut">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114F0B-B70E-4498-A488-6699F0865ED0}" type="slidenum">
              <a:rPr kumimoji="1" lang="ja-JP" altLang="en-US" smtClean="0"/>
              <a:t>‹#›</a:t>
            </a:fld>
            <a:endParaRPr kumimoji="1" lang="ja-JP" altLang="en-US"/>
          </a:p>
        </p:txBody>
      </p:sp>
    </p:spTree>
    <p:extLst>
      <p:ext uri="{BB962C8B-B14F-4D97-AF65-F5344CB8AC3E}">
        <p14:creationId xmlns:p14="http://schemas.microsoft.com/office/powerpoint/2010/main" val="46480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A6CA616-78EB-42C8-94DE-071EEA3B00C2}" type="datetimeFigureOut">
              <a:rPr kumimoji="1" lang="ja-JP" altLang="en-US" smtClean="0"/>
              <a:t>2024/3/19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114F0B-B70E-4498-A488-6699F0865ED0}" type="slidenum">
              <a:rPr kumimoji="1" lang="ja-JP" altLang="en-US" smtClean="0"/>
              <a:t>‹#›</a:t>
            </a:fld>
            <a:endParaRPr kumimoji="1" lang="ja-JP" altLang="en-US"/>
          </a:p>
        </p:txBody>
      </p:sp>
    </p:spTree>
    <p:extLst>
      <p:ext uri="{BB962C8B-B14F-4D97-AF65-F5344CB8AC3E}">
        <p14:creationId xmlns:p14="http://schemas.microsoft.com/office/powerpoint/2010/main" val="629744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A6CA616-78EB-42C8-94DE-071EEA3B00C2}" type="datetimeFigureOut">
              <a:rPr kumimoji="1" lang="ja-JP" altLang="en-US" smtClean="0"/>
              <a:t>2024/3/19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4114F0B-B70E-4498-A488-6699F0865ED0}" type="slidenum">
              <a:rPr kumimoji="1" lang="ja-JP" altLang="en-US" smtClean="0"/>
              <a:t>‹#›</a:t>
            </a:fld>
            <a:endParaRPr kumimoji="1" lang="ja-JP" altLang="en-US"/>
          </a:p>
        </p:txBody>
      </p:sp>
    </p:spTree>
    <p:extLst>
      <p:ext uri="{BB962C8B-B14F-4D97-AF65-F5344CB8AC3E}">
        <p14:creationId xmlns:p14="http://schemas.microsoft.com/office/powerpoint/2010/main" val="2022309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6CA616-78EB-42C8-94DE-071EEA3B00C2}" type="datetimeFigureOut">
              <a:rPr kumimoji="1" lang="ja-JP" altLang="en-US" smtClean="0"/>
              <a:t>2024/3/19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4114F0B-B70E-4498-A488-6699F0865ED0}" type="slidenum">
              <a:rPr kumimoji="1" lang="ja-JP" altLang="en-US" smtClean="0"/>
              <a:t>‹#›</a:t>
            </a:fld>
            <a:endParaRPr kumimoji="1" lang="ja-JP" altLang="en-US"/>
          </a:p>
        </p:txBody>
      </p:sp>
    </p:spTree>
    <p:extLst>
      <p:ext uri="{BB962C8B-B14F-4D97-AF65-F5344CB8AC3E}">
        <p14:creationId xmlns:p14="http://schemas.microsoft.com/office/powerpoint/2010/main" val="3646381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CA616-78EB-42C8-94DE-071EEA3B00C2}" type="datetimeFigureOut">
              <a:rPr kumimoji="1" lang="ja-JP" altLang="en-US" smtClean="0"/>
              <a:t>2024/3/19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4114F0B-B70E-4498-A488-6699F0865ED0}" type="slidenum">
              <a:rPr kumimoji="1" lang="ja-JP" altLang="en-US" smtClean="0"/>
              <a:t>‹#›</a:t>
            </a:fld>
            <a:endParaRPr kumimoji="1" lang="ja-JP" altLang="en-US"/>
          </a:p>
        </p:txBody>
      </p:sp>
    </p:spTree>
    <p:extLst>
      <p:ext uri="{BB962C8B-B14F-4D97-AF65-F5344CB8AC3E}">
        <p14:creationId xmlns:p14="http://schemas.microsoft.com/office/powerpoint/2010/main" val="1026279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6CA616-78EB-42C8-94DE-071EEA3B00C2}" type="datetimeFigureOut">
              <a:rPr kumimoji="1" lang="ja-JP" altLang="en-US" smtClean="0"/>
              <a:t>2024/3/19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114F0B-B70E-4498-A488-6699F0865ED0}" type="slidenum">
              <a:rPr kumimoji="1" lang="ja-JP" altLang="en-US" smtClean="0"/>
              <a:t>‹#›</a:t>
            </a:fld>
            <a:endParaRPr kumimoji="1" lang="ja-JP" altLang="en-US"/>
          </a:p>
        </p:txBody>
      </p:sp>
    </p:spTree>
    <p:extLst>
      <p:ext uri="{BB962C8B-B14F-4D97-AF65-F5344CB8AC3E}">
        <p14:creationId xmlns:p14="http://schemas.microsoft.com/office/powerpoint/2010/main" val="2545958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6CA616-78EB-42C8-94DE-071EEA3B00C2}" type="datetimeFigureOut">
              <a:rPr kumimoji="1" lang="ja-JP" altLang="en-US" smtClean="0"/>
              <a:t>2024/3/19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114F0B-B70E-4498-A488-6699F0865ED0}" type="slidenum">
              <a:rPr kumimoji="1" lang="ja-JP" altLang="en-US" smtClean="0"/>
              <a:t>‹#›</a:t>
            </a:fld>
            <a:endParaRPr kumimoji="1" lang="ja-JP" altLang="en-US"/>
          </a:p>
        </p:txBody>
      </p:sp>
    </p:spTree>
    <p:extLst>
      <p:ext uri="{BB962C8B-B14F-4D97-AF65-F5344CB8AC3E}">
        <p14:creationId xmlns:p14="http://schemas.microsoft.com/office/powerpoint/2010/main" val="1675084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A6CA616-78EB-42C8-94DE-071EEA3B00C2}" type="datetimeFigureOut">
              <a:rPr kumimoji="1" lang="ja-JP" altLang="en-US" smtClean="0"/>
              <a:t>2024/3/19</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A4114F0B-B70E-4498-A488-6699F0865ED0}" type="slidenum">
              <a:rPr kumimoji="1" lang="ja-JP" altLang="en-US" smtClean="0"/>
              <a:t>‹#›</a:t>
            </a:fld>
            <a:endParaRPr kumimoji="1" lang="ja-JP" altLang="en-US"/>
          </a:p>
        </p:txBody>
      </p:sp>
    </p:spTree>
    <p:extLst>
      <p:ext uri="{BB962C8B-B14F-4D97-AF65-F5344CB8AC3E}">
        <p14:creationId xmlns:p14="http://schemas.microsoft.com/office/powerpoint/2010/main" val="1654990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cho@halp.co.jp"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6510" y="139418"/>
            <a:ext cx="7602579" cy="453908"/>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chemeClr val="bg1"/>
                </a:solidFill>
                <a:latin typeface="HGPｺﾞｼｯｸE" pitchFamily="50" charset="-128"/>
                <a:ea typeface="HGPｺﾞｼｯｸE" pitchFamily="50" charset="-128"/>
              </a:rPr>
              <a:t>申込期限　：令和６年４月３０日　</a:t>
            </a:r>
            <a:r>
              <a:rPr lang="en-US" altLang="ja-JP" sz="2000" dirty="0">
                <a:solidFill>
                  <a:schemeClr val="bg1"/>
                </a:solidFill>
                <a:latin typeface="HGPｺﾞｼｯｸE" pitchFamily="50" charset="-128"/>
                <a:ea typeface="HGPｺﾞｼｯｸE" pitchFamily="50" charset="-128"/>
              </a:rPr>
              <a:t>FAX(</a:t>
            </a:r>
            <a:r>
              <a:rPr lang="ja-JP" altLang="en-US" sz="2000" dirty="0">
                <a:solidFill>
                  <a:schemeClr val="bg1"/>
                </a:solidFill>
                <a:latin typeface="HGPｺﾞｼｯｸE" pitchFamily="50" charset="-128"/>
                <a:ea typeface="HGPｺﾞｼｯｸE" pitchFamily="50" charset="-128"/>
              </a:rPr>
              <a:t>０２８３</a:t>
            </a:r>
            <a:r>
              <a:rPr lang="en-US" altLang="ja-JP" sz="2000" dirty="0">
                <a:solidFill>
                  <a:schemeClr val="bg1"/>
                </a:solidFill>
                <a:latin typeface="HGPｺﾞｼｯｸE" pitchFamily="50" charset="-128"/>
                <a:ea typeface="HGPｺﾞｼｯｸE" pitchFamily="50" charset="-128"/>
              </a:rPr>
              <a:t>-</a:t>
            </a:r>
            <a:r>
              <a:rPr lang="ja-JP" altLang="en-US" sz="2000" dirty="0">
                <a:solidFill>
                  <a:schemeClr val="bg1"/>
                </a:solidFill>
                <a:latin typeface="HGPｺﾞｼｯｸE" pitchFamily="50" charset="-128"/>
                <a:ea typeface="HGPｺﾞｼｯｸE" pitchFamily="50" charset="-128"/>
              </a:rPr>
              <a:t>２０</a:t>
            </a:r>
            <a:r>
              <a:rPr lang="en-US" altLang="ja-JP" sz="2000" dirty="0">
                <a:solidFill>
                  <a:schemeClr val="bg1"/>
                </a:solidFill>
                <a:latin typeface="HGPｺﾞｼｯｸE" pitchFamily="50" charset="-128"/>
                <a:ea typeface="HGPｺﾞｼｯｸE" pitchFamily="50" charset="-128"/>
              </a:rPr>
              <a:t>-</a:t>
            </a:r>
            <a:r>
              <a:rPr lang="ja-JP" altLang="en-US" sz="2000" dirty="0">
                <a:solidFill>
                  <a:schemeClr val="bg1"/>
                </a:solidFill>
                <a:latin typeface="HGPｺﾞｼｯｸE" pitchFamily="50" charset="-128"/>
                <a:ea typeface="HGPｺﾞｼｯｸE" pitchFamily="50" charset="-128"/>
              </a:rPr>
              <a:t>２５３４</a:t>
            </a:r>
            <a:r>
              <a:rPr lang="en-US" altLang="ja-JP" sz="2000" dirty="0">
                <a:solidFill>
                  <a:schemeClr val="bg1"/>
                </a:solidFill>
                <a:latin typeface="HGPｺﾞｼｯｸE" pitchFamily="50" charset="-128"/>
                <a:ea typeface="HGPｺﾞｼｯｸE" pitchFamily="50" charset="-128"/>
              </a:rPr>
              <a:t>)</a:t>
            </a:r>
            <a:endParaRPr lang="ja-JP" altLang="en-US" sz="2000" dirty="0">
              <a:solidFill>
                <a:schemeClr val="bg1"/>
              </a:solidFill>
              <a:latin typeface="HGPｺﾞｼｯｸE" pitchFamily="50" charset="-128"/>
              <a:ea typeface="HGPｺﾞｼｯｸE" pitchFamily="50" charset="-128"/>
            </a:endParaRPr>
          </a:p>
        </p:txBody>
      </p:sp>
      <p:sp>
        <p:nvSpPr>
          <p:cNvPr id="6" name="正方形/長方形 5"/>
          <p:cNvSpPr/>
          <p:nvPr/>
        </p:nvSpPr>
        <p:spPr>
          <a:xfrm>
            <a:off x="308336" y="749241"/>
            <a:ext cx="7479095" cy="769441"/>
          </a:xfrm>
          <a:prstGeom prst="rect">
            <a:avLst/>
          </a:prstGeom>
        </p:spPr>
        <p:txBody>
          <a:bodyPr wrap="square">
            <a:spAutoFit/>
          </a:bodyPr>
          <a:lstStyle/>
          <a:p>
            <a:pPr>
              <a:defRPr/>
            </a:pPr>
            <a:r>
              <a:rPr lang="ja-JP" altLang="en-US" sz="4400" dirty="0">
                <a:ln w="127000">
                  <a:solidFill>
                    <a:srgbClr val="006600"/>
                  </a:solidFill>
                </a:ln>
                <a:solidFill>
                  <a:srgbClr val="006600"/>
                </a:solidFill>
                <a:effectLst>
                  <a:glow rad="101600">
                    <a:srgbClr val="FFFF00">
                      <a:alpha val="60000"/>
                    </a:srgbClr>
                  </a:glow>
                </a:effectLst>
                <a:latin typeface="HGP創英角ｺﾞｼｯｸUB" pitchFamily="50" charset="-128"/>
                <a:ea typeface="HGP創英角ｺﾞｼｯｸUB" pitchFamily="50" charset="-128"/>
              </a:rPr>
              <a:t>介護職員初任者研修　開催</a:t>
            </a:r>
          </a:p>
        </p:txBody>
      </p:sp>
      <p:sp>
        <p:nvSpPr>
          <p:cNvPr id="7" name="正方形/長方形 48"/>
          <p:cNvSpPr>
            <a:spLocks noChangeArrowheads="1"/>
          </p:cNvSpPr>
          <p:nvPr/>
        </p:nvSpPr>
        <p:spPr bwMode="auto">
          <a:xfrm>
            <a:off x="308336" y="748594"/>
            <a:ext cx="793487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4400" dirty="0">
                <a:solidFill>
                  <a:schemeClr val="bg1"/>
                </a:solidFill>
                <a:latin typeface="HGP創英角ｺﾞｼｯｸUB" panose="020B0900000000000000" pitchFamily="50" charset="-128"/>
                <a:ea typeface="HGP創英角ｺﾞｼｯｸUB" panose="020B0900000000000000" pitchFamily="50" charset="-128"/>
              </a:rPr>
              <a:t>介護職員初任者研修　開催</a:t>
            </a:r>
          </a:p>
        </p:txBody>
      </p:sp>
      <p:sp>
        <p:nvSpPr>
          <p:cNvPr id="12" name="四角形: 角を丸くする 11">
            <a:extLst>
              <a:ext uri="{FF2B5EF4-FFF2-40B4-BE49-F238E27FC236}">
                <a16:creationId xmlns:a16="http://schemas.microsoft.com/office/drawing/2014/main" id="{2D195E65-7D6A-541D-38EB-C2D0D76E6976}"/>
              </a:ext>
            </a:extLst>
          </p:cNvPr>
          <p:cNvSpPr/>
          <p:nvPr/>
        </p:nvSpPr>
        <p:spPr>
          <a:xfrm>
            <a:off x="64147" y="5730230"/>
            <a:ext cx="5033633" cy="1812684"/>
          </a:xfrm>
          <a:prstGeom prst="roundRect">
            <a:avLst/>
          </a:prstGeom>
          <a:solidFill>
            <a:srgbClr val="FFFF00"/>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rPr>
              <a:t>●ハルプ・ナーシングスクールの特徴</a:t>
            </a:r>
            <a:endParaRPr lang="en-US" altLang="ja-JP" sz="2000" b="1" dirty="0">
              <a:solidFill>
                <a:schemeClr val="tx1"/>
              </a:solidFill>
            </a:endParaRPr>
          </a:p>
          <a:p>
            <a:r>
              <a:rPr lang="ja-JP" altLang="en-US" sz="1400" b="1" dirty="0">
                <a:solidFill>
                  <a:srgbClr val="FF0000"/>
                </a:solidFill>
              </a:rPr>
              <a:t>☑全科目通学対面式の講義。</a:t>
            </a:r>
            <a:endParaRPr lang="en-US" altLang="ja-JP" sz="1400" b="1" dirty="0">
              <a:solidFill>
                <a:srgbClr val="FF0000"/>
              </a:solidFill>
            </a:endParaRPr>
          </a:p>
          <a:p>
            <a:r>
              <a:rPr lang="ja-JP" altLang="en-US" sz="1200" b="1" dirty="0">
                <a:solidFill>
                  <a:schemeClr val="tx1"/>
                </a:solidFill>
              </a:rPr>
              <a:t>・</a:t>
            </a:r>
            <a:r>
              <a:rPr lang="en-US" altLang="ja-JP" sz="1200" b="1" dirty="0">
                <a:solidFill>
                  <a:schemeClr val="tx1"/>
                </a:solidFill>
              </a:rPr>
              <a:t>1</a:t>
            </a:r>
            <a:r>
              <a:rPr lang="ja-JP" altLang="en-US" sz="1200" b="1" dirty="0">
                <a:solidFill>
                  <a:schemeClr val="tx1"/>
                </a:solidFill>
              </a:rPr>
              <a:t>人</a:t>
            </a:r>
            <a:r>
              <a:rPr lang="en-US" altLang="ja-JP" sz="1200" b="1" dirty="0">
                <a:solidFill>
                  <a:schemeClr val="tx1"/>
                </a:solidFill>
              </a:rPr>
              <a:t>1</a:t>
            </a:r>
            <a:r>
              <a:rPr lang="ja-JP" altLang="en-US" sz="1200" b="1" dirty="0">
                <a:solidFill>
                  <a:schemeClr val="tx1"/>
                </a:solidFill>
              </a:rPr>
              <a:t>人の習得度合いに合わせて授業を進めていきます。</a:t>
            </a:r>
            <a:endParaRPr lang="en-US" altLang="ja-JP" sz="1200" b="1" dirty="0">
              <a:solidFill>
                <a:schemeClr val="tx1"/>
              </a:solidFill>
            </a:endParaRPr>
          </a:p>
          <a:p>
            <a:r>
              <a:rPr lang="ja-JP" altLang="en-US" sz="1200" b="1">
                <a:solidFill>
                  <a:schemeClr val="tx1"/>
                </a:solidFill>
              </a:rPr>
              <a:t>・専門用語も丁寧に解説。介護福祉士試験準備にも対応いたします。</a:t>
            </a:r>
            <a:endParaRPr lang="en-US" altLang="ja-JP" sz="1200" b="1" dirty="0">
              <a:solidFill>
                <a:schemeClr val="tx1"/>
              </a:solidFill>
            </a:endParaRPr>
          </a:p>
          <a:p>
            <a:r>
              <a:rPr lang="ja-JP" altLang="en-US" sz="1400" b="1" dirty="0">
                <a:solidFill>
                  <a:srgbClr val="FF0000"/>
                </a:solidFill>
              </a:rPr>
              <a:t>☑講師は全員、現役施設スタッフ</a:t>
            </a:r>
            <a:endParaRPr lang="en-US" altLang="ja-JP" sz="1400" b="1" dirty="0">
              <a:solidFill>
                <a:srgbClr val="FF0000"/>
              </a:solidFill>
            </a:endParaRPr>
          </a:p>
          <a:p>
            <a:r>
              <a:rPr lang="ja-JP" altLang="en-US" sz="1200" b="1" dirty="0">
                <a:solidFill>
                  <a:schemeClr val="tx1"/>
                </a:solidFill>
              </a:rPr>
              <a:t>・翌日から職場で活用できる内容を、ふんだんに取り入れた講義内容。</a:t>
            </a:r>
            <a:endParaRPr lang="en-US" altLang="ja-JP" sz="1200" b="1" dirty="0">
              <a:solidFill>
                <a:schemeClr val="tx1"/>
              </a:solidFill>
            </a:endParaRPr>
          </a:p>
          <a:p>
            <a:r>
              <a:rPr lang="ja-JP" altLang="en-US" sz="1400" b="1" dirty="0">
                <a:solidFill>
                  <a:srgbClr val="FF0000"/>
                </a:solidFill>
              </a:rPr>
              <a:t>☑駐車場完備、最寄駅から徒歩３分の好立地</a:t>
            </a:r>
            <a:endParaRPr lang="en-US" altLang="ja-JP" sz="1050" b="1" dirty="0">
              <a:solidFill>
                <a:srgbClr val="FF0000"/>
              </a:solidFill>
            </a:endParaRPr>
          </a:p>
        </p:txBody>
      </p:sp>
      <p:sp>
        <p:nvSpPr>
          <p:cNvPr id="13" name="テキスト ボックス 12">
            <a:extLst>
              <a:ext uri="{FF2B5EF4-FFF2-40B4-BE49-F238E27FC236}">
                <a16:creationId xmlns:a16="http://schemas.microsoft.com/office/drawing/2014/main" id="{875A8CC6-B7FA-1A3A-F140-AB3429278DD6}"/>
              </a:ext>
            </a:extLst>
          </p:cNvPr>
          <p:cNvSpPr txBox="1"/>
          <p:nvPr/>
        </p:nvSpPr>
        <p:spPr>
          <a:xfrm>
            <a:off x="64147" y="2808312"/>
            <a:ext cx="7300480" cy="3108543"/>
          </a:xfrm>
          <a:prstGeom prst="rect">
            <a:avLst/>
          </a:prstGeom>
          <a:noFill/>
        </p:spPr>
        <p:txBody>
          <a:bodyPr wrap="square" rtlCol="0">
            <a:spAutoFit/>
          </a:bodyPr>
          <a:lstStyle/>
          <a:p>
            <a:r>
              <a:rPr lang="en-US" altLang="ja-JP" sz="1800" dirty="0"/>
              <a:t>【</a:t>
            </a:r>
            <a:r>
              <a:rPr lang="ja-JP" altLang="en-US" sz="1800" dirty="0"/>
              <a:t>募集要項</a:t>
            </a:r>
            <a:r>
              <a:rPr lang="en-US" altLang="ja-JP" sz="1800" dirty="0"/>
              <a:t>】</a:t>
            </a:r>
          </a:p>
          <a:p>
            <a:r>
              <a:rPr lang="ja-JP" altLang="en-US" sz="1400" dirty="0"/>
              <a:t>期 間：令和６年５月８日</a:t>
            </a:r>
            <a:r>
              <a:rPr lang="en-US" altLang="ja-JP" sz="1400" dirty="0"/>
              <a:t>(</a:t>
            </a:r>
            <a:r>
              <a:rPr lang="ja-JP" altLang="en-US" sz="1400" dirty="0"/>
              <a:t>水</a:t>
            </a:r>
            <a:r>
              <a:rPr lang="en-US" altLang="ja-JP" sz="1400" dirty="0"/>
              <a:t>)</a:t>
            </a:r>
            <a:r>
              <a:rPr lang="ja-JP" altLang="en-US" sz="1400" dirty="0"/>
              <a:t>～９月２５日</a:t>
            </a:r>
            <a:r>
              <a:rPr lang="en-US" altLang="ja-JP" sz="1400" dirty="0"/>
              <a:t>(</a:t>
            </a:r>
            <a:r>
              <a:rPr lang="ja-JP" altLang="en-US" sz="1400" dirty="0"/>
              <a:t>水</a:t>
            </a:r>
            <a:r>
              <a:rPr lang="en-US" altLang="ja-JP" sz="1400" dirty="0"/>
              <a:t>)</a:t>
            </a:r>
            <a:r>
              <a:rPr lang="ja-JP" altLang="en-US" sz="1400" dirty="0"/>
              <a:t>　毎週水曜日開催</a:t>
            </a:r>
            <a:endParaRPr lang="en-US" altLang="ja-JP" sz="1400" dirty="0"/>
          </a:p>
          <a:p>
            <a:r>
              <a:rPr lang="ja-JP" altLang="en-US" sz="1400" dirty="0"/>
              <a:t>時 間：９：００～１８：００</a:t>
            </a:r>
            <a:r>
              <a:rPr lang="en-US" altLang="ja-JP" sz="1100" dirty="0"/>
              <a:t>(</a:t>
            </a:r>
            <a:r>
              <a:rPr lang="ja-JP" altLang="en-US" sz="1100" dirty="0"/>
              <a:t>講義内容により多少前後いたします。</a:t>
            </a:r>
            <a:r>
              <a:rPr lang="en-US" altLang="ja-JP" sz="1100" dirty="0"/>
              <a:t>)</a:t>
            </a:r>
          </a:p>
          <a:p>
            <a:r>
              <a:rPr lang="ja-JP" altLang="en-US" sz="1400" dirty="0"/>
              <a:t>会 場：ハーモネートプラザ　１Ｆ</a:t>
            </a:r>
            <a:endParaRPr lang="en-US" altLang="ja-JP" sz="1400" dirty="0"/>
          </a:p>
          <a:p>
            <a:r>
              <a:rPr lang="ja-JP" altLang="en-US" sz="1400" dirty="0"/>
              <a:t>　　　　〒３２７－０８４３　栃木県佐野市堀米町１３４８－５</a:t>
            </a:r>
            <a:endParaRPr lang="en-US" altLang="ja-JP" sz="1400" dirty="0"/>
          </a:p>
          <a:p>
            <a:r>
              <a:rPr lang="ja-JP" altLang="en-US" sz="1400" dirty="0"/>
              <a:t>定 員：２０名</a:t>
            </a:r>
            <a:endParaRPr lang="en-US" altLang="ja-JP" sz="1400" dirty="0"/>
          </a:p>
          <a:p>
            <a:r>
              <a:rPr lang="ja-JP" altLang="en-US" sz="1400" dirty="0"/>
              <a:t>対 象：１８歳以上の健康な方。</a:t>
            </a:r>
            <a:endParaRPr lang="en-US" altLang="ja-JP" sz="1400" dirty="0"/>
          </a:p>
          <a:p>
            <a:r>
              <a:rPr lang="en-US" altLang="ja-JP" sz="1400" dirty="0"/>
              <a:t>           </a:t>
            </a:r>
            <a:r>
              <a:rPr lang="en-US" altLang="ja-JP" sz="1400" dirty="0">
                <a:solidFill>
                  <a:srgbClr val="FF0000"/>
                </a:solidFill>
              </a:rPr>
              <a:t>※</a:t>
            </a:r>
            <a:r>
              <a:rPr lang="ja-JP" altLang="en-US" sz="1400" dirty="0">
                <a:solidFill>
                  <a:srgbClr val="FF0000"/>
                </a:solidFill>
              </a:rPr>
              <a:t>技能実習生、特定技能生の受講においては、２号以上もしくは</a:t>
            </a:r>
            <a:endParaRPr lang="en-US" altLang="ja-JP" sz="1400" dirty="0">
              <a:solidFill>
                <a:srgbClr val="FF0000"/>
              </a:solidFill>
            </a:endParaRPr>
          </a:p>
          <a:p>
            <a:r>
              <a:rPr lang="ja-JP" altLang="en-US" sz="1400" dirty="0">
                <a:solidFill>
                  <a:srgbClr val="FF0000"/>
                </a:solidFill>
              </a:rPr>
              <a:t>　　　　　日本語検定３級レベルを有する方を推奨しております。</a:t>
            </a:r>
            <a:endParaRPr lang="en-US" altLang="ja-JP" sz="1400" dirty="0">
              <a:solidFill>
                <a:srgbClr val="FF0000"/>
              </a:solidFill>
            </a:endParaRPr>
          </a:p>
          <a:p>
            <a:r>
              <a:rPr lang="ja-JP" altLang="en-US" sz="1400" dirty="0">
                <a:solidFill>
                  <a:srgbClr val="FF0000"/>
                </a:solidFill>
              </a:rPr>
              <a:t>　　　　　申し込み前にご相談頂けますようお願い申し上げます。</a:t>
            </a:r>
            <a:endParaRPr lang="en-US" altLang="ja-JP" sz="1400" dirty="0">
              <a:solidFill>
                <a:srgbClr val="FF0000"/>
              </a:solidFill>
            </a:endParaRPr>
          </a:p>
          <a:p>
            <a:endParaRPr lang="en-US" altLang="ja-JP" sz="800" dirty="0">
              <a:solidFill>
                <a:srgbClr val="FF0000"/>
              </a:solidFill>
            </a:endParaRPr>
          </a:p>
          <a:p>
            <a:r>
              <a:rPr lang="ja-JP" altLang="en-US" sz="1400" dirty="0"/>
              <a:t>申込：下記内容をご記入の上、ＦＡＸにて申込ください。</a:t>
            </a:r>
            <a:endParaRPr lang="en-US" altLang="ja-JP" sz="1400" dirty="0"/>
          </a:p>
          <a:p>
            <a:r>
              <a:rPr lang="ja-JP" altLang="en-US" sz="1400" dirty="0"/>
              <a:t>　　　　</a:t>
            </a:r>
            <a:r>
              <a:rPr lang="en-US" altLang="ja-JP" sz="1400" dirty="0"/>
              <a:t>※</a:t>
            </a:r>
            <a:r>
              <a:rPr lang="ja-JP" altLang="en-US" sz="1400" dirty="0"/>
              <a:t>お電話</a:t>
            </a:r>
            <a:r>
              <a:rPr lang="en-US" altLang="ja-JP" sz="1400" dirty="0"/>
              <a:t>(0283-27-1686)</a:t>
            </a:r>
            <a:r>
              <a:rPr lang="ja-JP" altLang="en-US" sz="1400" dirty="0"/>
              <a:t>　</a:t>
            </a:r>
            <a:r>
              <a:rPr lang="en-US" altLang="ja-JP" sz="1400" dirty="0"/>
              <a:t>e-mail(</a:t>
            </a:r>
            <a:r>
              <a:rPr lang="en-US" altLang="ja-JP" sz="1400" dirty="0">
                <a:hlinkClick r:id="rId2">
                  <a:extLst>
                    <a:ext uri="{A12FA001-AC4F-418D-AE19-62706E023703}">
                      <ahyp:hlinkClr xmlns:ahyp="http://schemas.microsoft.com/office/drawing/2018/hyperlinkcolor" val="tx"/>
                    </a:ext>
                  </a:extLst>
                </a:hlinkClick>
              </a:rPr>
              <a:t>s.cho@halp.co.jp</a:t>
            </a:r>
            <a:r>
              <a:rPr lang="en-US" altLang="ja-JP" sz="1400" dirty="0"/>
              <a:t>)</a:t>
            </a:r>
            <a:r>
              <a:rPr lang="ja-JP" altLang="en-US" sz="1400" dirty="0"/>
              <a:t>でも承ります。</a:t>
            </a:r>
            <a:endParaRPr lang="en-US" altLang="ja-JP" sz="1400" dirty="0"/>
          </a:p>
          <a:p>
            <a:endParaRPr lang="en-US" altLang="ja-JP" sz="1600" dirty="0">
              <a:solidFill>
                <a:srgbClr val="FF0000"/>
              </a:solidFill>
            </a:endParaRPr>
          </a:p>
        </p:txBody>
      </p:sp>
      <p:sp>
        <p:nvSpPr>
          <p:cNvPr id="2" name="四角形: 角を丸くする 1">
            <a:extLst>
              <a:ext uri="{FF2B5EF4-FFF2-40B4-BE49-F238E27FC236}">
                <a16:creationId xmlns:a16="http://schemas.microsoft.com/office/drawing/2014/main" id="{227015E7-2143-DD91-8EE5-5BD977D1CC9D}"/>
              </a:ext>
            </a:extLst>
          </p:cNvPr>
          <p:cNvSpPr/>
          <p:nvPr/>
        </p:nvSpPr>
        <p:spPr>
          <a:xfrm>
            <a:off x="64147" y="1651237"/>
            <a:ext cx="7428636" cy="1134999"/>
          </a:xfrm>
          <a:prstGeom prst="roundRect">
            <a:avLst/>
          </a:prstGeom>
          <a:solidFill>
            <a:srgbClr val="FFFF00"/>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rPr>
              <a:t>受講料７５，０００円→６９，０００円＋テキスト代６，０００円</a:t>
            </a:r>
            <a:endParaRPr lang="en-US" altLang="ja-JP" sz="2000" b="1" dirty="0">
              <a:solidFill>
                <a:schemeClr val="tx1"/>
              </a:solidFill>
            </a:endParaRPr>
          </a:p>
          <a:p>
            <a:r>
              <a:rPr lang="ja-JP" altLang="en-US" sz="2000" b="1" dirty="0">
                <a:solidFill>
                  <a:schemeClr val="tx1"/>
                </a:solidFill>
              </a:rPr>
              <a:t>　　　　　</a:t>
            </a:r>
            <a:r>
              <a:rPr lang="ja-JP" altLang="en-US" sz="4000" b="1" dirty="0">
                <a:solidFill>
                  <a:srgbClr val="FF0000"/>
                </a:solidFill>
              </a:rPr>
              <a:t>合計　７５，０００円</a:t>
            </a:r>
            <a:r>
              <a:rPr lang="en-US" altLang="ja-JP" sz="4000" b="1" dirty="0">
                <a:solidFill>
                  <a:srgbClr val="FF0000"/>
                </a:solidFill>
              </a:rPr>
              <a:t>(</a:t>
            </a:r>
            <a:r>
              <a:rPr lang="ja-JP" altLang="en-US" sz="4000" b="1" dirty="0">
                <a:solidFill>
                  <a:srgbClr val="FF0000"/>
                </a:solidFill>
              </a:rPr>
              <a:t>税込</a:t>
            </a:r>
            <a:r>
              <a:rPr lang="en-US" altLang="ja-JP" sz="4000" b="1" dirty="0">
                <a:solidFill>
                  <a:srgbClr val="FF0000"/>
                </a:solidFill>
              </a:rPr>
              <a:t>)</a:t>
            </a:r>
            <a:endParaRPr lang="en-US" altLang="ja-JP" sz="2000" b="1" dirty="0">
              <a:solidFill>
                <a:srgbClr val="FF0000"/>
              </a:solidFill>
            </a:endParaRPr>
          </a:p>
        </p:txBody>
      </p:sp>
      <p:cxnSp>
        <p:nvCxnSpPr>
          <p:cNvPr id="5" name="直線コネクタ 4">
            <a:extLst>
              <a:ext uri="{FF2B5EF4-FFF2-40B4-BE49-F238E27FC236}">
                <a16:creationId xmlns:a16="http://schemas.microsoft.com/office/drawing/2014/main" id="{C7131B86-D7E2-701A-E97D-549C94645F91}"/>
              </a:ext>
            </a:extLst>
          </p:cNvPr>
          <p:cNvCxnSpPr/>
          <p:nvPr/>
        </p:nvCxnSpPr>
        <p:spPr>
          <a:xfrm>
            <a:off x="317236" y="7612532"/>
            <a:ext cx="6922458"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 name="テキスト ボックス 7">
            <a:extLst>
              <a:ext uri="{FF2B5EF4-FFF2-40B4-BE49-F238E27FC236}">
                <a16:creationId xmlns:a16="http://schemas.microsoft.com/office/drawing/2014/main" id="{7B3C50BB-F488-3F13-67E5-FAFB65EFF74F}"/>
              </a:ext>
            </a:extLst>
          </p:cNvPr>
          <p:cNvSpPr txBox="1"/>
          <p:nvPr/>
        </p:nvSpPr>
        <p:spPr>
          <a:xfrm>
            <a:off x="160129" y="7664700"/>
            <a:ext cx="7204497" cy="2308324"/>
          </a:xfrm>
          <a:prstGeom prst="rect">
            <a:avLst/>
          </a:prstGeom>
          <a:noFill/>
        </p:spPr>
        <p:txBody>
          <a:bodyPr wrap="square" rtlCol="0">
            <a:spAutoFit/>
          </a:bodyPr>
          <a:lstStyle/>
          <a:p>
            <a:r>
              <a:rPr lang="en-US" altLang="ja-JP" sz="1800" dirty="0"/>
              <a:t>【</a:t>
            </a:r>
            <a:r>
              <a:rPr lang="ja-JP" altLang="en-US" sz="1800" dirty="0"/>
              <a:t>受講申し込み</a:t>
            </a:r>
            <a:r>
              <a:rPr lang="en-US" altLang="ja-JP" sz="1800" dirty="0"/>
              <a:t>】</a:t>
            </a:r>
            <a:r>
              <a:rPr lang="ja-JP" altLang="en-US" sz="1800" dirty="0"/>
              <a:t>　個人　・　法人</a:t>
            </a:r>
            <a:r>
              <a:rPr lang="en-US" altLang="ja-JP" sz="1800" dirty="0"/>
              <a:t>(</a:t>
            </a:r>
            <a:r>
              <a:rPr lang="ja-JP" altLang="en-US" sz="1100" dirty="0"/>
              <a:t>法人名、担名者：　　　　　　　　　　　　　　　　　　　　　　　　　　　　　　</a:t>
            </a:r>
            <a:r>
              <a:rPr lang="en-US" altLang="ja-JP" sz="1800" dirty="0"/>
              <a:t>)</a:t>
            </a:r>
          </a:p>
          <a:p>
            <a:endParaRPr lang="en-US" altLang="ja-JP" sz="800" dirty="0"/>
          </a:p>
          <a:p>
            <a:r>
              <a:rPr lang="ja-JP" altLang="en-US" sz="2000" dirty="0"/>
              <a:t>受講者名：　　　　　</a:t>
            </a:r>
            <a:endParaRPr lang="en-US" altLang="ja-JP" sz="2000" dirty="0"/>
          </a:p>
          <a:p>
            <a:r>
              <a:rPr lang="ja-JP" altLang="en-US" sz="2000" dirty="0"/>
              <a:t>生年月日：</a:t>
            </a:r>
            <a:r>
              <a:rPr lang="ja-JP" altLang="en-US" sz="1600" dirty="0"/>
              <a:t>　</a:t>
            </a:r>
            <a:r>
              <a:rPr lang="ja-JP" altLang="en-US" sz="2000" dirty="0"/>
              <a:t>　　　年　　　　月　　　日</a:t>
            </a:r>
            <a:endParaRPr lang="en-US" altLang="ja-JP" sz="2000" dirty="0"/>
          </a:p>
          <a:p>
            <a:r>
              <a:rPr lang="ja-JP" altLang="en-US" sz="2000" dirty="0"/>
              <a:t>連絡先：</a:t>
            </a:r>
            <a:endParaRPr lang="en-US" altLang="ja-JP" sz="2000" dirty="0"/>
          </a:p>
          <a:p>
            <a:r>
              <a:rPr lang="ja-JP" altLang="en-US" sz="2000" dirty="0"/>
              <a:t>勤務先：</a:t>
            </a:r>
            <a:endParaRPr lang="en-US" altLang="ja-JP" sz="2000" dirty="0"/>
          </a:p>
          <a:p>
            <a:r>
              <a:rPr lang="ja-JP" altLang="en-US" sz="2000" dirty="0"/>
              <a:t>介護経験：　　　　年　　　月　</a:t>
            </a:r>
            <a:endParaRPr lang="en-US" altLang="ja-JP" sz="2000" dirty="0"/>
          </a:p>
          <a:p>
            <a:endParaRPr lang="en-US" altLang="ja-JP" sz="1600" dirty="0">
              <a:solidFill>
                <a:srgbClr val="FF0000"/>
              </a:solidFill>
            </a:endParaRPr>
          </a:p>
        </p:txBody>
      </p:sp>
      <p:pic>
        <p:nvPicPr>
          <p:cNvPr id="9" name="図 8">
            <a:extLst>
              <a:ext uri="{FF2B5EF4-FFF2-40B4-BE49-F238E27FC236}">
                <a16:creationId xmlns:a16="http://schemas.microsoft.com/office/drawing/2014/main" id="{1DA0C22A-55BB-E452-04DA-65F0523269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5855" y="3155977"/>
            <a:ext cx="2090532" cy="2340000"/>
          </a:xfrm>
          <a:prstGeom prst="ellipse">
            <a:avLst/>
          </a:prstGeom>
          <a:ln>
            <a:noFill/>
          </a:ln>
          <a:effectLst>
            <a:softEdge rad="112500"/>
          </a:effectLst>
        </p:spPr>
      </p:pic>
      <p:sp>
        <p:nvSpPr>
          <p:cNvPr id="10" name="テキスト ボックス 9">
            <a:extLst>
              <a:ext uri="{FF2B5EF4-FFF2-40B4-BE49-F238E27FC236}">
                <a16:creationId xmlns:a16="http://schemas.microsoft.com/office/drawing/2014/main" id="{D302C0AE-BE5D-206E-FC2C-2251A334FA12}"/>
              </a:ext>
            </a:extLst>
          </p:cNvPr>
          <p:cNvSpPr txBox="1"/>
          <p:nvPr/>
        </p:nvSpPr>
        <p:spPr>
          <a:xfrm>
            <a:off x="5281085" y="5728105"/>
            <a:ext cx="2278590" cy="1631216"/>
          </a:xfrm>
          <a:prstGeom prst="rect">
            <a:avLst/>
          </a:prstGeom>
          <a:noFill/>
        </p:spPr>
        <p:txBody>
          <a:bodyPr wrap="square" rtlCol="0">
            <a:spAutoFit/>
          </a:bodyPr>
          <a:lstStyle/>
          <a:p>
            <a:r>
              <a:rPr lang="en-US" altLang="ja-JP" sz="1400" dirty="0"/>
              <a:t>【</a:t>
            </a:r>
            <a:r>
              <a:rPr lang="ja-JP" altLang="en-US" sz="1400" dirty="0"/>
              <a:t>主任講師からメッセージ</a:t>
            </a:r>
            <a:r>
              <a:rPr lang="en-US" altLang="ja-JP" sz="1400" dirty="0"/>
              <a:t>】</a:t>
            </a:r>
          </a:p>
          <a:p>
            <a:r>
              <a:rPr lang="ja-JP" altLang="en-US" sz="1400" dirty="0"/>
              <a:t>　</a:t>
            </a:r>
            <a:r>
              <a:rPr lang="ja-JP" altLang="en-US" sz="1200" dirty="0"/>
              <a:t>皆さんこんにちは。長　繁行</a:t>
            </a:r>
            <a:r>
              <a:rPr lang="en-US" altLang="ja-JP" sz="1200" dirty="0"/>
              <a:t>(</a:t>
            </a:r>
            <a:r>
              <a:rPr lang="ja-JP" altLang="en-US" sz="1200" dirty="0"/>
              <a:t>ちょう　しげゆき</a:t>
            </a:r>
            <a:r>
              <a:rPr lang="en-US" altLang="ja-JP" sz="1200" dirty="0"/>
              <a:t>)</a:t>
            </a:r>
            <a:r>
              <a:rPr lang="ja-JP" altLang="en-US" sz="1200" dirty="0"/>
              <a:t>と申します。</a:t>
            </a:r>
            <a:endParaRPr lang="en-US" altLang="ja-JP" sz="1200" dirty="0"/>
          </a:p>
          <a:p>
            <a:r>
              <a:rPr lang="ja-JP" altLang="en-US" sz="1200" dirty="0"/>
              <a:t>　受講期間は少し長いですが、これまでの現場経験の話もふんだんに取り入れて、毎回楽しく学んでいただけるよう頑張りますので宜しくお願い致します。</a:t>
            </a:r>
            <a:endParaRPr lang="en-US" altLang="ja-JP" sz="1200" dirty="0"/>
          </a:p>
        </p:txBody>
      </p:sp>
      <p:sp>
        <p:nvSpPr>
          <p:cNvPr id="3" name="テキスト ボックス 2">
            <a:extLst>
              <a:ext uri="{FF2B5EF4-FFF2-40B4-BE49-F238E27FC236}">
                <a16:creationId xmlns:a16="http://schemas.microsoft.com/office/drawing/2014/main" id="{9FB9AB31-87B1-DA74-6799-71D3700E37AE}"/>
              </a:ext>
            </a:extLst>
          </p:cNvPr>
          <p:cNvSpPr txBox="1"/>
          <p:nvPr/>
        </p:nvSpPr>
        <p:spPr>
          <a:xfrm>
            <a:off x="1809381" y="9802338"/>
            <a:ext cx="7629277" cy="1054584"/>
          </a:xfrm>
          <a:prstGeom prst="rect">
            <a:avLst/>
          </a:prstGeom>
          <a:noFill/>
        </p:spPr>
        <p:txBody>
          <a:bodyPr wrap="square" rtlCol="0">
            <a:spAutoFit/>
          </a:bodyPr>
          <a:lstStyle/>
          <a:p>
            <a:r>
              <a:rPr kumimoji="1" lang="en-US" altLang="ja-JP" dirty="0"/>
              <a:t>【</a:t>
            </a:r>
            <a:r>
              <a:rPr kumimoji="1" lang="ja-JP" altLang="en-US" dirty="0"/>
              <a:t>問合せ先</a:t>
            </a:r>
            <a:r>
              <a:rPr kumimoji="1" lang="en-US" altLang="ja-JP" dirty="0"/>
              <a:t>】</a:t>
            </a:r>
            <a:r>
              <a:rPr lang="ja-JP" altLang="en-US" dirty="0"/>
              <a:t>　株式会社ハルプ・エンタープライズ</a:t>
            </a:r>
            <a:endParaRPr kumimoji="1" lang="en-US" altLang="ja-JP" dirty="0"/>
          </a:p>
          <a:p>
            <a:r>
              <a:rPr lang="ja-JP" altLang="en-US" sz="1400" dirty="0"/>
              <a:t>〒３２７－０８４３　栃木県佐野市堀米町１３４８－５</a:t>
            </a:r>
            <a:r>
              <a:rPr lang="en-US" altLang="ja-JP" sz="1400" dirty="0"/>
              <a:t>(</a:t>
            </a:r>
            <a:r>
              <a:rPr lang="ja-JP" altLang="en-US" sz="1400" dirty="0"/>
              <a:t>堀米駅西口　徒歩</a:t>
            </a:r>
            <a:r>
              <a:rPr lang="en-US" altLang="ja-JP" sz="1400" dirty="0"/>
              <a:t>3</a:t>
            </a:r>
            <a:r>
              <a:rPr lang="ja-JP" altLang="en-US" sz="1400" dirty="0"/>
              <a:t>分</a:t>
            </a:r>
            <a:r>
              <a:rPr lang="en-US" altLang="ja-JP" sz="1400" dirty="0"/>
              <a:t>)</a:t>
            </a:r>
          </a:p>
          <a:p>
            <a:r>
              <a:rPr kumimoji="1" lang="en-US" altLang="ja-JP" sz="1400" dirty="0"/>
              <a:t>TEL</a:t>
            </a:r>
            <a:r>
              <a:rPr kumimoji="1" lang="ja-JP" altLang="en-US" sz="1400" dirty="0"/>
              <a:t>０２８３－２７－１６８６　　</a:t>
            </a:r>
            <a:r>
              <a:rPr kumimoji="1" lang="en-US" altLang="ja-JP" sz="1400" dirty="0"/>
              <a:t>FAX</a:t>
            </a:r>
            <a:r>
              <a:rPr kumimoji="1" lang="ja-JP" altLang="en-US" sz="1400" dirty="0"/>
              <a:t>０２８３－２０－２５３４</a:t>
            </a:r>
            <a:endParaRPr kumimoji="1" lang="en-US" altLang="ja-JP" sz="1400" dirty="0"/>
          </a:p>
          <a:p>
            <a:endParaRPr kumimoji="1" lang="en-US" altLang="ja-JP" sz="1400" dirty="0"/>
          </a:p>
        </p:txBody>
      </p:sp>
      <p:cxnSp>
        <p:nvCxnSpPr>
          <p:cNvPr id="14" name="直線コネクタ 13">
            <a:extLst>
              <a:ext uri="{FF2B5EF4-FFF2-40B4-BE49-F238E27FC236}">
                <a16:creationId xmlns:a16="http://schemas.microsoft.com/office/drawing/2014/main" id="{D742A933-4281-516F-375E-1A59509DB306}"/>
              </a:ext>
            </a:extLst>
          </p:cNvPr>
          <p:cNvCxnSpPr>
            <a:cxnSpLocks/>
          </p:cNvCxnSpPr>
          <p:nvPr/>
        </p:nvCxnSpPr>
        <p:spPr>
          <a:xfrm>
            <a:off x="229078" y="8403512"/>
            <a:ext cx="460761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7E6C0D3D-69EB-C355-2B02-00862D300D2E}"/>
              </a:ext>
            </a:extLst>
          </p:cNvPr>
          <p:cNvCxnSpPr>
            <a:cxnSpLocks/>
          </p:cNvCxnSpPr>
          <p:nvPr/>
        </p:nvCxnSpPr>
        <p:spPr>
          <a:xfrm>
            <a:off x="229080" y="9001081"/>
            <a:ext cx="46076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A7278D4E-8B84-C299-CC47-8A1BAB97006F}"/>
              </a:ext>
            </a:extLst>
          </p:cNvPr>
          <p:cNvCxnSpPr>
            <a:cxnSpLocks/>
          </p:cNvCxnSpPr>
          <p:nvPr/>
        </p:nvCxnSpPr>
        <p:spPr>
          <a:xfrm>
            <a:off x="229080" y="9309891"/>
            <a:ext cx="46076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72B1493E-D226-1985-BC20-2B6383B14656}"/>
              </a:ext>
            </a:extLst>
          </p:cNvPr>
          <p:cNvCxnSpPr>
            <a:cxnSpLocks/>
          </p:cNvCxnSpPr>
          <p:nvPr/>
        </p:nvCxnSpPr>
        <p:spPr>
          <a:xfrm>
            <a:off x="229079" y="9652857"/>
            <a:ext cx="46076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8EE1E31C-7CD7-6D90-985F-4CCEA8F591F1}"/>
              </a:ext>
            </a:extLst>
          </p:cNvPr>
          <p:cNvCxnSpPr>
            <a:cxnSpLocks/>
          </p:cNvCxnSpPr>
          <p:nvPr/>
        </p:nvCxnSpPr>
        <p:spPr>
          <a:xfrm>
            <a:off x="229079" y="8672217"/>
            <a:ext cx="46076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566C342F-4A58-EA98-E790-47AEBBFD41D8}"/>
              </a:ext>
            </a:extLst>
          </p:cNvPr>
          <p:cNvSpPr txBox="1"/>
          <p:nvPr/>
        </p:nvSpPr>
        <p:spPr>
          <a:xfrm>
            <a:off x="5177797" y="8199071"/>
            <a:ext cx="2278590" cy="1384995"/>
          </a:xfrm>
          <a:prstGeom prst="rect">
            <a:avLst/>
          </a:prstGeom>
          <a:noFill/>
        </p:spPr>
        <p:txBody>
          <a:bodyPr wrap="square" rtlCol="0">
            <a:spAutoFit/>
          </a:bodyPr>
          <a:lstStyle/>
          <a:p>
            <a:r>
              <a:rPr lang="en-US" altLang="ja-JP" sz="1400" dirty="0"/>
              <a:t>※</a:t>
            </a:r>
            <a:r>
              <a:rPr lang="ja-JP" altLang="en-US" sz="1400" dirty="0"/>
              <a:t>お申込みを確認させていただいた後、こちらからご連絡させていただきます。</a:t>
            </a:r>
            <a:endParaRPr lang="en-US" altLang="ja-JP" sz="1400" dirty="0"/>
          </a:p>
          <a:p>
            <a:r>
              <a:rPr lang="en-US" altLang="ja-JP" sz="1400" dirty="0"/>
              <a:t>※</a:t>
            </a:r>
            <a:r>
              <a:rPr lang="ja-JP" altLang="en-US" sz="1400" dirty="0"/>
              <a:t>法人様でお申し込みの場合は、法人様あてにご連絡させて頂きます。</a:t>
            </a:r>
            <a:endParaRPr lang="en-US" altLang="ja-JP" sz="1400" dirty="0"/>
          </a:p>
        </p:txBody>
      </p:sp>
      <p:cxnSp>
        <p:nvCxnSpPr>
          <p:cNvPr id="22" name="直線コネクタ 21">
            <a:extLst>
              <a:ext uri="{FF2B5EF4-FFF2-40B4-BE49-F238E27FC236}">
                <a16:creationId xmlns:a16="http://schemas.microsoft.com/office/drawing/2014/main" id="{83087C2E-DD7F-DB46-1541-5C3F29B7D84E}"/>
              </a:ext>
            </a:extLst>
          </p:cNvPr>
          <p:cNvCxnSpPr/>
          <p:nvPr/>
        </p:nvCxnSpPr>
        <p:spPr>
          <a:xfrm>
            <a:off x="1045029" y="1872343"/>
            <a:ext cx="1117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30AA064C-1B4E-00FB-437B-331F49CD11BF}"/>
              </a:ext>
            </a:extLst>
          </p:cNvPr>
          <p:cNvCxnSpPr/>
          <p:nvPr/>
        </p:nvCxnSpPr>
        <p:spPr>
          <a:xfrm>
            <a:off x="1045029" y="1973943"/>
            <a:ext cx="1117600" cy="0"/>
          </a:xfrm>
          <a:prstGeom prst="line">
            <a:avLst/>
          </a:prstGeom>
          <a:ln w="9525" cmpd="sng">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553303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769</TotalTime>
  <Words>396</Words>
  <Application>Microsoft Office PowerPoint</Application>
  <PresentationFormat>ユーザー設定</PresentationFormat>
  <Paragraphs>40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HGPｺﾞｼｯｸE</vt:lpstr>
      <vt:lpstr>HGP創英角ｺﾞｼｯｸUB</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shigeyuki</dc:creator>
  <cp:lastModifiedBy>sano anex</cp:lastModifiedBy>
  <cp:revision>69</cp:revision>
  <cp:lastPrinted>2024-03-18T23:41:15Z</cp:lastPrinted>
  <dcterms:created xsi:type="dcterms:W3CDTF">2014-08-12T23:27:02Z</dcterms:created>
  <dcterms:modified xsi:type="dcterms:W3CDTF">2024-03-18T23:45:25Z</dcterms:modified>
</cp:coreProperties>
</file>